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5" r:id="rId1"/>
  </p:sldMasterIdLst>
  <p:sldIdLst>
    <p:sldId id="263" r:id="rId2"/>
    <p:sldId id="311" r:id="rId3"/>
    <p:sldId id="354" r:id="rId4"/>
    <p:sldId id="258" r:id="rId5"/>
    <p:sldId id="377" r:id="rId6"/>
    <p:sldId id="379" r:id="rId7"/>
    <p:sldId id="380" r:id="rId8"/>
    <p:sldId id="381" r:id="rId9"/>
    <p:sldId id="382" r:id="rId10"/>
    <p:sldId id="365" r:id="rId11"/>
    <p:sldId id="383" r:id="rId12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7" d="100"/>
          <a:sy n="87" d="100"/>
        </p:scale>
        <p:origin x="12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4861E-86DD-4FF0-8712-5ECBE110B74C}" type="datetimeFigureOut">
              <a:rPr lang="pt-BR" smtClean="0"/>
              <a:t>03/09/2021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E40FCFFB-D89C-475F-AD75-889886AB79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510319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4861E-86DD-4FF0-8712-5ECBE110B74C}" type="datetimeFigureOut">
              <a:rPr lang="pt-BR" smtClean="0"/>
              <a:t>03/09/2021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FCFFB-D89C-475F-AD75-889886AB79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48430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4861E-86DD-4FF0-8712-5ECBE110B74C}" type="datetimeFigureOut">
              <a:rPr lang="pt-BR" smtClean="0"/>
              <a:t>03/09/2021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FCFFB-D89C-475F-AD75-889886AB79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879330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4861E-86DD-4FF0-8712-5ECBE110B74C}" type="datetimeFigureOut">
              <a:rPr lang="pt-BR" smtClean="0"/>
              <a:t>03/09/2021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FCFFB-D89C-475F-AD75-889886AB79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12542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E764861E-86DD-4FF0-8712-5ECBE110B74C}" type="datetimeFigureOut">
              <a:rPr lang="pt-BR" smtClean="0"/>
              <a:t>03/09/2021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pt-BR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E40FCFFB-D89C-475F-AD75-889886AB79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211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4861E-86DD-4FF0-8712-5ECBE110B74C}" type="datetimeFigureOut">
              <a:rPr lang="pt-BR" smtClean="0"/>
              <a:t>03/09/2021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FCFFB-D89C-475F-AD75-889886AB79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37796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4861E-86DD-4FF0-8712-5ECBE110B74C}" type="datetimeFigureOut">
              <a:rPr lang="pt-BR" smtClean="0"/>
              <a:t>03/09/2021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FCFFB-D89C-475F-AD75-889886AB79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82616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4861E-86DD-4FF0-8712-5ECBE110B74C}" type="datetimeFigureOut">
              <a:rPr lang="pt-BR" smtClean="0"/>
              <a:t>03/09/2021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FCFFB-D89C-475F-AD75-889886AB79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46323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4861E-86DD-4FF0-8712-5ECBE110B74C}" type="datetimeFigureOut">
              <a:rPr lang="pt-BR" smtClean="0"/>
              <a:t>03/09/2021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FCFFB-D89C-475F-AD75-889886AB79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04389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4861E-86DD-4FF0-8712-5ECBE110B74C}" type="datetimeFigureOut">
              <a:rPr lang="pt-BR" smtClean="0"/>
              <a:t>03/09/2021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FCFFB-D89C-475F-AD75-889886AB79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86467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4861E-86DD-4FF0-8712-5ECBE110B74C}" type="datetimeFigureOut">
              <a:rPr lang="pt-BR" smtClean="0"/>
              <a:t>03/09/2021</a:t>
            </a:fld>
            <a:endParaRPr lang="pt-BR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FCFFB-D89C-475F-AD75-889886AB79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64578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E764861E-86DD-4FF0-8712-5ECBE110B74C}" type="datetimeFigureOut">
              <a:rPr lang="pt-BR" smtClean="0"/>
              <a:t>03/09/2021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pt-BR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E40FCFFB-D89C-475F-AD75-889886AB792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41568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6" r:id="rId1"/>
    <p:sldLayoutId id="2147483967" r:id="rId2"/>
    <p:sldLayoutId id="2147483968" r:id="rId3"/>
    <p:sldLayoutId id="2147483969" r:id="rId4"/>
    <p:sldLayoutId id="2147483970" r:id="rId5"/>
    <p:sldLayoutId id="2147483971" r:id="rId6"/>
    <p:sldLayoutId id="2147483972" r:id="rId7"/>
    <p:sldLayoutId id="2147483973" r:id="rId8"/>
    <p:sldLayoutId id="2147483974" r:id="rId9"/>
    <p:sldLayoutId id="2147483975" r:id="rId10"/>
    <p:sldLayoutId id="2147483976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1.jpeg"/><Relationship Id="rId7" Type="http://schemas.openxmlformats.org/officeDocument/2006/relationships/hyperlink" Target="https://t.me/juliocesarmedeiros" TargetMode="External"/><Relationship Id="rId12" Type="http://schemas.openxmlformats.org/officeDocument/2006/relationships/image" Target="../media/image29.jpeg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11" Type="http://schemas.openxmlformats.org/officeDocument/2006/relationships/image" Target="../media/image28.JPG"/><Relationship Id="rId5" Type="http://schemas.openxmlformats.org/officeDocument/2006/relationships/image" Target="../media/image23.jpeg"/><Relationship Id="rId10" Type="http://schemas.openxmlformats.org/officeDocument/2006/relationships/image" Target="../media/image27.png"/><Relationship Id="rId4" Type="http://schemas.openxmlformats.org/officeDocument/2006/relationships/image" Target="../media/image22.gif"/><Relationship Id="rId9" Type="http://schemas.openxmlformats.org/officeDocument/2006/relationships/image" Target="../media/image2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otmart.com/product/curso-de-diaconos-e-diaconisas-cecol/Y59069520D" TargetMode="External"/><Relationship Id="rId2" Type="http://schemas.openxmlformats.org/officeDocument/2006/relationships/hyperlink" Target="https://go.hotmart.com/D45351936X?dp=1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gif"/><Relationship Id="rId5" Type="http://schemas.openxmlformats.org/officeDocument/2006/relationships/image" Target="../media/image9.jpg"/><Relationship Id="rId4" Type="http://schemas.openxmlformats.org/officeDocument/2006/relationships/image" Target="../media/image8.sv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14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1">
            <a:extLst>
              <a:ext uri="{FF2B5EF4-FFF2-40B4-BE49-F238E27FC236}">
                <a16:creationId xmlns:a16="http://schemas.microsoft.com/office/drawing/2014/main" id="{16DBFAD4-B5FC-442B-A283-381B01B195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9B649DC7-8769-4383-A6F2-8F366BA7A1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41" name="Oval 33">
              <a:extLst>
                <a:ext uri="{FF2B5EF4-FFF2-40B4-BE49-F238E27FC236}">
                  <a16:creationId xmlns:a16="http://schemas.microsoft.com/office/drawing/2014/main" id="{0C67FD53-2686-4E0E-BA49-976F78F9AA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36" name="Rectangle 35">
            <a:extLst>
              <a:ext uri="{FF2B5EF4-FFF2-40B4-BE49-F238E27FC236}">
                <a16:creationId xmlns:a16="http://schemas.microsoft.com/office/drawing/2014/main" id="{362E11DD-B54B-4751-9C17-39DAF9EF46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blipFill dpi="0" rotWithShape="1">
            <a:blip r:embed="rId4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0607376-FE24-4E98-B64D-15707C634D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2842" y="499731"/>
            <a:ext cx="7575884" cy="4157329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pt-BR" sz="6600" dirty="0"/>
              <a:t>Lição 10 – Provérbios, conselhos sábios para a vida cristã</a:t>
            </a:r>
            <a:br>
              <a:rPr lang="pt-BR" sz="6600" dirty="0"/>
            </a:br>
            <a:br>
              <a:rPr lang="pt-BR" sz="6600" dirty="0"/>
            </a:br>
            <a:r>
              <a:rPr lang="pt-BR" sz="4800" dirty="0"/>
              <a:t>Base Bíblica Pv 2-4</a:t>
            </a:r>
            <a:endParaRPr lang="en-US" sz="13800" dirty="0">
              <a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tile tx="6350" ty="-127000" sx="65000" sy="64000" flip="none" algn="tl"/>
              </a:blipFill>
            </a:endParaRPr>
          </a:p>
        </p:txBody>
      </p:sp>
      <p:sp>
        <p:nvSpPr>
          <p:cNvPr id="22" name="Título 1">
            <a:extLst>
              <a:ext uri="{FF2B5EF4-FFF2-40B4-BE49-F238E27FC236}">
                <a16:creationId xmlns:a16="http://schemas.microsoft.com/office/drawing/2014/main" id="{7551AB0E-BFA5-4186-805E-2CB74D88E6B9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88063" y="4927717"/>
            <a:ext cx="6743845" cy="20808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-182880" algn="l">
              <a:spcAft>
                <a:spcPts val="600"/>
              </a:spcAft>
              <a:buFont typeface="Wingdings" pitchFamily="2" charset="2"/>
              <a:buChar char="§"/>
            </a:pPr>
            <a:r>
              <a:rPr lang="en-US" sz="1800" dirty="0">
                <a:latin typeface="+mn-lt"/>
                <a:ea typeface="+mn-ea"/>
                <a:cs typeface="+mn-cs"/>
              </a:rPr>
              <a:t>Assembleia de Deus </a:t>
            </a:r>
            <a:r>
              <a:rPr lang="en-US" sz="1800" dirty="0" err="1">
                <a:latin typeface="+mn-lt"/>
                <a:ea typeface="+mn-ea"/>
                <a:cs typeface="+mn-cs"/>
              </a:rPr>
              <a:t>em</a:t>
            </a:r>
            <a:r>
              <a:rPr lang="en-US" sz="1800" dirty="0">
                <a:latin typeface="+mn-lt"/>
                <a:ea typeface="+mn-ea"/>
                <a:cs typeface="+mn-cs"/>
              </a:rPr>
              <a:t> </a:t>
            </a:r>
            <a:r>
              <a:rPr lang="en-US" sz="1800" dirty="0" err="1">
                <a:latin typeface="+mn-lt"/>
                <a:ea typeface="+mn-ea"/>
                <a:cs typeface="+mn-cs"/>
              </a:rPr>
              <a:t>Bangu</a:t>
            </a:r>
            <a:r>
              <a:rPr lang="en-US" sz="1800" dirty="0">
                <a:latin typeface="+mn-lt"/>
                <a:ea typeface="+mn-ea"/>
                <a:cs typeface="+mn-cs"/>
              </a:rPr>
              <a:t>. Pastor </a:t>
            </a:r>
            <a:r>
              <a:rPr lang="en-US" sz="1800" dirty="0" err="1">
                <a:latin typeface="+mn-lt"/>
                <a:ea typeface="+mn-ea"/>
                <a:cs typeface="+mn-cs"/>
              </a:rPr>
              <a:t>Presidente</a:t>
            </a:r>
            <a:r>
              <a:rPr lang="en-US" sz="1800" dirty="0">
                <a:latin typeface="+mn-lt"/>
                <a:ea typeface="+mn-ea"/>
                <a:cs typeface="+mn-cs"/>
              </a:rPr>
              <a:t> Sósteni Silva</a:t>
            </a:r>
            <a:br>
              <a:rPr lang="en-US" sz="1800" dirty="0">
                <a:latin typeface="+mn-lt"/>
                <a:ea typeface="+mn-ea"/>
                <a:cs typeface="+mn-cs"/>
              </a:rPr>
            </a:br>
            <a:br>
              <a:rPr lang="en-US" sz="1800" dirty="0">
                <a:latin typeface="+mn-lt"/>
                <a:ea typeface="+mn-ea"/>
                <a:cs typeface="+mn-cs"/>
              </a:rPr>
            </a:br>
            <a:r>
              <a:rPr lang="en-US" sz="1800" dirty="0" err="1">
                <a:latin typeface="+mn-lt"/>
                <a:ea typeface="+mn-ea"/>
                <a:cs typeface="+mn-cs"/>
              </a:rPr>
              <a:t>Congregação</a:t>
            </a:r>
            <a:r>
              <a:rPr lang="en-US" sz="1800" dirty="0">
                <a:latin typeface="+mn-lt"/>
                <a:ea typeface="+mn-ea"/>
                <a:cs typeface="+mn-cs"/>
              </a:rPr>
              <a:t> da </a:t>
            </a:r>
            <a:r>
              <a:rPr lang="en-US" sz="1800" dirty="0" err="1">
                <a:latin typeface="+mn-lt"/>
                <a:ea typeface="+mn-ea"/>
                <a:cs typeface="+mn-cs"/>
              </a:rPr>
              <a:t>Rua</a:t>
            </a:r>
            <a:r>
              <a:rPr lang="en-US" sz="1800" dirty="0">
                <a:latin typeface="+mn-lt"/>
                <a:ea typeface="+mn-ea"/>
                <a:cs typeface="+mn-cs"/>
              </a:rPr>
              <a:t> do </a:t>
            </a:r>
            <a:r>
              <a:rPr lang="en-US" sz="1800" dirty="0" err="1">
                <a:latin typeface="+mn-lt"/>
                <a:ea typeface="+mn-ea"/>
                <a:cs typeface="+mn-cs"/>
              </a:rPr>
              <a:t>Registro</a:t>
            </a:r>
            <a:r>
              <a:rPr lang="en-US" sz="1800" dirty="0">
                <a:latin typeface="+mn-lt"/>
                <a:ea typeface="+mn-ea"/>
                <a:cs typeface="+mn-cs"/>
              </a:rPr>
              <a:t>, 849. Pastor </a:t>
            </a:r>
            <a:r>
              <a:rPr lang="en-US" sz="1800" dirty="0" err="1">
                <a:latin typeface="+mn-lt"/>
                <a:ea typeface="+mn-ea"/>
                <a:cs typeface="+mn-cs"/>
              </a:rPr>
              <a:t>Dirigente</a:t>
            </a:r>
            <a:r>
              <a:rPr lang="en-US" sz="1800" dirty="0">
                <a:latin typeface="+mn-lt"/>
                <a:ea typeface="+mn-ea"/>
                <a:cs typeface="+mn-cs"/>
              </a:rPr>
              <a:t> Júlio Cesar Medeiros</a:t>
            </a:r>
            <a:br>
              <a:rPr lang="en-US" sz="1800" dirty="0">
                <a:latin typeface="+mn-lt"/>
                <a:ea typeface="+mn-ea"/>
                <a:cs typeface="+mn-cs"/>
              </a:rPr>
            </a:br>
            <a:br>
              <a:rPr lang="en-US" sz="1800" dirty="0">
                <a:latin typeface="+mn-lt"/>
                <a:ea typeface="+mn-ea"/>
                <a:cs typeface="+mn-cs"/>
              </a:rPr>
            </a:br>
            <a:r>
              <a:rPr lang="en-US" sz="1800" dirty="0">
                <a:latin typeface="+mn-lt"/>
                <a:ea typeface="+mn-ea"/>
                <a:cs typeface="+mn-cs"/>
              </a:rPr>
              <a:t>Professor da EBD - </a:t>
            </a:r>
            <a:r>
              <a:rPr lang="en-US" sz="1800" dirty="0" err="1">
                <a:latin typeface="+mn-lt"/>
                <a:ea typeface="+mn-ea"/>
                <a:cs typeface="+mn-cs"/>
              </a:rPr>
              <a:t>Trabalhador</a:t>
            </a:r>
            <a:r>
              <a:rPr lang="en-US" sz="1800" dirty="0">
                <a:latin typeface="+mn-lt"/>
                <a:ea typeface="+mn-ea"/>
                <a:cs typeface="+mn-cs"/>
              </a:rPr>
              <a:t>: </a:t>
            </a:r>
            <a:r>
              <a:rPr lang="en-US" sz="1800" dirty="0" err="1">
                <a:latin typeface="+mn-lt"/>
                <a:ea typeface="+mn-ea"/>
                <a:cs typeface="+mn-cs"/>
              </a:rPr>
              <a:t>Evandro</a:t>
            </a:r>
            <a:r>
              <a:rPr lang="en-US" sz="1800" dirty="0">
                <a:latin typeface="+mn-lt"/>
                <a:ea typeface="+mn-ea"/>
                <a:cs typeface="+mn-cs"/>
              </a:rPr>
              <a:t> Vieira de Andrade</a:t>
            </a:r>
            <a:br>
              <a:rPr lang="en-US" sz="1800" dirty="0">
                <a:latin typeface="+mn-lt"/>
                <a:ea typeface="+mn-ea"/>
                <a:cs typeface="+mn-cs"/>
              </a:rPr>
            </a:br>
            <a:r>
              <a:rPr lang="en-US" sz="1800" dirty="0">
                <a:latin typeface="+mn-lt"/>
                <a:ea typeface="+mn-ea"/>
                <a:cs typeface="+mn-cs"/>
              </a:rPr>
              <a:t> </a:t>
            </a:r>
          </a:p>
        </p:txBody>
      </p:sp>
      <p:pic>
        <p:nvPicPr>
          <p:cNvPr id="6" name="Imagem 5" descr="Uma imagem contendo relógio, livro, mesa, segurando&#10;&#10;Descrição gerada automaticamente">
            <a:extLst>
              <a:ext uri="{FF2B5EF4-FFF2-40B4-BE49-F238E27FC236}">
                <a16:creationId xmlns:a16="http://schemas.microsoft.com/office/drawing/2014/main" id="{8729AB0B-B6BF-4B89-AC41-4844FFBA113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5" r="-3" b="-3"/>
          <a:stretch/>
        </p:blipFill>
        <p:spPr>
          <a:xfrm>
            <a:off x="7545274" y="10"/>
            <a:ext cx="4646726" cy="6857990"/>
          </a:xfrm>
          <a:prstGeom prst="rect">
            <a:avLst/>
          </a:prstGeom>
        </p:spPr>
      </p:pic>
      <p:grpSp>
        <p:nvGrpSpPr>
          <p:cNvPr id="38" name="Group 37">
            <a:extLst>
              <a:ext uri="{FF2B5EF4-FFF2-40B4-BE49-F238E27FC236}">
                <a16:creationId xmlns:a16="http://schemas.microsoft.com/office/drawing/2014/main" id="{B55DE4E1-F219-45A4-96D9-9A86D0E4DB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3601C3FF-4A5D-437C-B3DB-A53B99D308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61B1BDC9-B583-4F65-8FE9-E2CBE71D93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3011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Inscrever Se GIFs - Get the best GIF on GIPHY">
            <a:extLst>
              <a:ext uri="{FF2B5EF4-FFF2-40B4-BE49-F238E27FC236}">
                <a16:creationId xmlns:a16="http://schemas.microsoft.com/office/drawing/2014/main" id="{E04064F2-A5F6-440B-B641-A2A133F5743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7637" y="868096"/>
            <a:ext cx="33909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m 5" descr="Forma&#10;&#10;Descrição gerada automaticamente com confiança baixa">
            <a:extLst>
              <a:ext uri="{FF2B5EF4-FFF2-40B4-BE49-F238E27FC236}">
                <a16:creationId xmlns:a16="http://schemas.microsoft.com/office/drawing/2014/main" id="{AE253FD1-C0CE-4E0E-88FD-AA090F4A86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355" y="5037403"/>
            <a:ext cx="1940675" cy="1905001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3CEF2C47-6523-415F-BBD3-862C64C97ADE}"/>
              </a:ext>
            </a:extLst>
          </p:cNvPr>
          <p:cNvSpPr txBox="1"/>
          <p:nvPr/>
        </p:nvSpPr>
        <p:spPr>
          <a:xfrm>
            <a:off x="49975" y="219107"/>
            <a:ext cx="4114800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BR" sz="3200" dirty="0"/>
              <a:t>COMO AJUDAR?</a:t>
            </a:r>
          </a:p>
        </p:txBody>
      </p:sp>
      <p:pic>
        <p:nvPicPr>
          <p:cNvPr id="9" name="Imagem 8" descr="Desenho de rosto de pessoa&#10;&#10;Descrição gerada automaticamente com confiança baixa">
            <a:extLst>
              <a:ext uri="{FF2B5EF4-FFF2-40B4-BE49-F238E27FC236}">
                <a16:creationId xmlns:a16="http://schemas.microsoft.com/office/drawing/2014/main" id="{E33C4E3B-B16A-4F99-91E6-A345115CBD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1178" y="487270"/>
            <a:ext cx="1809750" cy="1143000"/>
          </a:xfrm>
          <a:prstGeom prst="rect">
            <a:avLst/>
          </a:prstGeom>
        </p:spPr>
      </p:pic>
      <p:pic>
        <p:nvPicPr>
          <p:cNvPr id="3" name="Imagem 2" descr="Interface gráfica do usuário, Aplicativo&#10;&#10;Descrição gerada automaticamente">
            <a:extLst>
              <a:ext uri="{FF2B5EF4-FFF2-40B4-BE49-F238E27FC236}">
                <a16:creationId xmlns:a16="http://schemas.microsoft.com/office/drawing/2014/main" id="{235A01E0-DFCD-403A-B465-BFD17622C37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506" y="1115534"/>
            <a:ext cx="2449781" cy="43073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1" name="Agrupar 10">
            <a:extLst>
              <a:ext uri="{FF2B5EF4-FFF2-40B4-BE49-F238E27FC236}">
                <a16:creationId xmlns:a16="http://schemas.microsoft.com/office/drawing/2014/main" id="{1584D127-F47D-483C-B584-7F425CE221F3}"/>
              </a:ext>
            </a:extLst>
          </p:cNvPr>
          <p:cNvGrpSpPr/>
          <p:nvPr/>
        </p:nvGrpSpPr>
        <p:grpSpPr>
          <a:xfrm>
            <a:off x="3165147" y="2773096"/>
            <a:ext cx="2625751" cy="3762887"/>
            <a:chOff x="7663544" y="780037"/>
            <a:chExt cx="3832268" cy="4215517"/>
          </a:xfrm>
        </p:grpSpPr>
        <p:pic>
          <p:nvPicPr>
            <p:cNvPr id="12" name="Imagem 11" descr="Tela de celular com texto preto sobre fundo azul&#10;&#10;Descrição gerada automaticamente">
              <a:extLst>
                <a:ext uri="{FF2B5EF4-FFF2-40B4-BE49-F238E27FC236}">
                  <a16:creationId xmlns:a16="http://schemas.microsoft.com/office/drawing/2014/main" id="{A7B243FA-C9F6-4AEA-8648-A2867874B37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3544" y="780037"/>
              <a:ext cx="3832268" cy="383226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3" name="CaixaDeTexto 12">
              <a:extLst>
                <a:ext uri="{FF2B5EF4-FFF2-40B4-BE49-F238E27FC236}">
                  <a16:creationId xmlns:a16="http://schemas.microsoft.com/office/drawing/2014/main" id="{430C9AC5-ACEB-44F2-8C2F-C910CE6FC4EA}"/>
                </a:ext>
              </a:extLst>
            </p:cNvPr>
            <p:cNvSpPr txBox="1"/>
            <p:nvPr/>
          </p:nvSpPr>
          <p:spPr>
            <a:xfrm>
              <a:off x="7663544" y="4626222"/>
              <a:ext cx="383226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t-BR" dirty="0">
                  <a:hlinkClick r:id="rId7"/>
                </a:rPr>
                <a:t>https://t.me/juliocesarmedeiros</a:t>
              </a:r>
              <a:r>
                <a:rPr lang="pt-BR" dirty="0"/>
                <a:t> </a:t>
              </a:r>
            </a:p>
          </p:txBody>
        </p:sp>
      </p:grpSp>
      <p:pic>
        <p:nvPicPr>
          <p:cNvPr id="16" name="Picture 2">
            <a:extLst>
              <a:ext uri="{FF2B5EF4-FFF2-40B4-BE49-F238E27FC236}">
                <a16:creationId xmlns:a16="http://schemas.microsoft.com/office/drawing/2014/main" id="{42C81C0A-FECB-470C-8849-37E4502BF1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8336" y="4197948"/>
            <a:ext cx="2449781" cy="24497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pic>
        <p:nvPicPr>
          <p:cNvPr id="18" name="Espaço Reservado para Conteúdo 17" descr="Tela de celular com texto preto sobre fundo branco&#10;&#10;Descrição gerada automaticamente com confiança baixa">
            <a:extLst>
              <a:ext uri="{FF2B5EF4-FFF2-40B4-BE49-F238E27FC236}">
                <a16:creationId xmlns:a16="http://schemas.microsoft.com/office/drawing/2014/main" id="{FD699E89-FDD9-4AC3-BB7B-508E2434BA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68043">
            <a:off x="6430058" y="142708"/>
            <a:ext cx="2132124" cy="3073332"/>
          </a:xfrm>
        </p:spPr>
      </p:pic>
      <p:pic>
        <p:nvPicPr>
          <p:cNvPr id="20" name="Imagem 19" descr="Tela de celular com publicação numa rede social&#10;&#10;Descrição gerada automaticamente com confiança média">
            <a:extLst>
              <a:ext uri="{FF2B5EF4-FFF2-40B4-BE49-F238E27FC236}">
                <a16:creationId xmlns:a16="http://schemas.microsoft.com/office/drawing/2014/main" id="{9593EA1D-DF8F-4632-ABD1-F3605EB8B1A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05248">
            <a:off x="9959665" y="875936"/>
            <a:ext cx="1735600" cy="2703908"/>
          </a:xfrm>
          <a:prstGeom prst="rect">
            <a:avLst/>
          </a:prstGeom>
        </p:spPr>
      </p:pic>
      <p:pic>
        <p:nvPicPr>
          <p:cNvPr id="10" name="Imagem 9" descr="Uma imagem contendo mulher, jogador, bola, balançando&#10;&#10;Descrição gerada automaticamente">
            <a:extLst>
              <a:ext uri="{FF2B5EF4-FFF2-40B4-BE49-F238E27FC236}">
                <a16:creationId xmlns:a16="http://schemas.microsoft.com/office/drawing/2014/main" id="{1BB17BAF-CF12-4993-83D9-2FDE996AE7A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6421">
            <a:off x="8395021" y="563256"/>
            <a:ext cx="1591743" cy="25735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Imagem 21" descr="Diagrama&#10;&#10;Descrição gerada automaticamente">
            <a:extLst>
              <a:ext uri="{FF2B5EF4-FFF2-40B4-BE49-F238E27FC236}">
                <a16:creationId xmlns:a16="http://schemas.microsoft.com/office/drawing/2014/main" id="{C08B56FE-A9E6-4563-BFBC-C187A8AB3204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1104" y="4197948"/>
            <a:ext cx="2506426" cy="250642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86480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7535110-092E-4698-A359-984E70A635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Links Quentes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3CD69CFF-FE79-40CA-B0DE-2D92BA195E67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1069975" y="2120900"/>
            <a:ext cx="2719827" cy="36009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pt-BR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https://go.hotmart.com/D45351936X?dp=1</a:t>
            </a:r>
            <a:r>
              <a:rPr lang="pt-BR" dirty="0">
                <a:solidFill>
                  <a:schemeClr val="bg1"/>
                </a:solidFill>
              </a:rPr>
              <a:t> </a:t>
            </a:r>
          </a:p>
          <a:p>
            <a:r>
              <a:rPr lang="pt-BR" dirty="0"/>
              <a:t>Venha ser nosso aluno neste curso de professores de Escola Dominical! Não perca está oportunidade.</a:t>
            </a:r>
          </a:p>
          <a:p>
            <a:r>
              <a:rPr lang="pt-BR" dirty="0"/>
              <a:t> Totalmente on-line</a:t>
            </a:r>
          </a:p>
          <a:p>
            <a:r>
              <a:rPr lang="pt-BR" dirty="0"/>
              <a:t>Certificado ao final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FB9360FA-8F45-4408-BC2A-EB6C57E04FA2}"/>
              </a:ext>
            </a:extLst>
          </p:cNvPr>
          <p:cNvSpPr txBox="1"/>
          <p:nvPr/>
        </p:nvSpPr>
        <p:spPr>
          <a:xfrm>
            <a:off x="4073486" y="2120900"/>
            <a:ext cx="5621357" cy="369331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pt-BR" dirty="0">
                <a:hlinkClick r:id="rId3"/>
              </a:rPr>
              <a:t>https://www.hotmart.com/product/curso-de-diaconos-e-diaconisas-cecol/Y59069520D</a:t>
            </a:r>
            <a:endParaRPr lang="pt-BR" dirty="0"/>
          </a:p>
          <a:p>
            <a:endParaRPr lang="pt-BR" dirty="0"/>
          </a:p>
          <a:p>
            <a:pPr algn="l"/>
            <a:r>
              <a:rPr lang="pt-BR" b="0" i="0" dirty="0">
                <a:solidFill>
                  <a:srgbClr val="333333"/>
                </a:solidFill>
                <a:effectLst/>
                <a:latin typeface="Nunito Sans"/>
              </a:rPr>
              <a:t>Agora o Centro de Capacitação de Obreiros e líderes está lançando mais um curso na área de formação ministerial.</a:t>
            </a:r>
          </a:p>
          <a:p>
            <a:pPr algn="l"/>
            <a:r>
              <a:rPr lang="pt-BR" b="0" i="0" dirty="0">
                <a:solidFill>
                  <a:srgbClr val="333333"/>
                </a:solidFill>
                <a:effectLst/>
                <a:latin typeface="Nunito Sans"/>
              </a:rPr>
              <a:t>O Pr. Júlio César Medeiros, com a sua ampla experiência no campo da formação de obreiros é professor de mais este curso que impactará o seu ministério</a:t>
            </a:r>
          </a:p>
          <a:p>
            <a:pPr algn="l"/>
            <a:r>
              <a:rPr lang="pt-BR" b="0" i="0" dirty="0">
                <a:solidFill>
                  <a:srgbClr val="333333"/>
                </a:solidFill>
                <a:effectLst/>
                <a:latin typeface="Nunito Sans"/>
              </a:rPr>
              <a:t>NÃO PERCA ESSA OPORTUNIDADE, FAÇA AGORA SUA MATRÍCULA!</a:t>
            </a:r>
          </a:p>
          <a:p>
            <a:pPr algn="l"/>
            <a:r>
              <a:rPr lang="pt-BR" b="0" i="0" dirty="0">
                <a:solidFill>
                  <a:srgbClr val="333333"/>
                </a:solidFill>
                <a:effectLst/>
                <a:latin typeface="Nunito Sans"/>
              </a:rPr>
              <a:t>​Aprenda de forma rápida e fácil, no conforto da sua casa, Certificado ao final do curso.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1755688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ço Reservado para Conteúdo 4" descr="Uma imagem contendo pessoa, mulher, segurando, frente&#10;&#10;Descrição gerada automaticamente">
            <a:extLst>
              <a:ext uri="{FF2B5EF4-FFF2-40B4-BE49-F238E27FC236}">
                <a16:creationId xmlns:a16="http://schemas.microsoft.com/office/drawing/2014/main" id="{7195910B-10B0-46EC-87BF-E2C1FDFDA4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76" y="290910"/>
            <a:ext cx="5266349" cy="39497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506C6A0B-6E45-488A-A1C5-5659EA8E23DE}"/>
              </a:ext>
            </a:extLst>
          </p:cNvPr>
          <p:cNvSpPr txBox="1"/>
          <p:nvPr/>
        </p:nvSpPr>
        <p:spPr>
          <a:xfrm>
            <a:off x="385176" y="4392974"/>
            <a:ext cx="2479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Pr. Júlio César Medeiros</a:t>
            </a:r>
          </a:p>
        </p:txBody>
      </p:sp>
      <p:pic>
        <p:nvPicPr>
          <p:cNvPr id="10" name="Gráfico 9" descr="Bolas de Harvey 100% com preenchimento sólido">
            <a:extLst>
              <a:ext uri="{FF2B5EF4-FFF2-40B4-BE49-F238E27FC236}">
                <a16:creationId xmlns:a16="http://schemas.microsoft.com/office/drawing/2014/main" id="{97E0EC46-731B-47A5-A9E3-A3868A3A8F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89717" y="5670046"/>
            <a:ext cx="914400" cy="914400"/>
          </a:xfrm>
          <a:prstGeom prst="rect">
            <a:avLst/>
          </a:prstGeom>
        </p:spPr>
      </p:pic>
      <p:pic>
        <p:nvPicPr>
          <p:cNvPr id="18" name="Gráfico 17" descr="Bolas de Harvey 100% com preenchimento sólido">
            <a:extLst>
              <a:ext uri="{FF2B5EF4-FFF2-40B4-BE49-F238E27FC236}">
                <a16:creationId xmlns:a16="http://schemas.microsoft.com/office/drawing/2014/main" id="{B816CE7D-B5E6-4048-BDFC-8A8C1ECBB6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14742" y="5670046"/>
            <a:ext cx="914400" cy="914400"/>
          </a:xfrm>
          <a:prstGeom prst="rect">
            <a:avLst/>
          </a:prstGeom>
        </p:spPr>
      </p:pic>
      <p:pic>
        <p:nvPicPr>
          <p:cNvPr id="20" name="Gráfico 19" descr="Bolas de Harvey 100% com preenchimento sólido">
            <a:extLst>
              <a:ext uri="{FF2B5EF4-FFF2-40B4-BE49-F238E27FC236}">
                <a16:creationId xmlns:a16="http://schemas.microsoft.com/office/drawing/2014/main" id="{5DB010EE-43C8-4970-841A-5A5A30E536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280630" y="5670046"/>
            <a:ext cx="914400" cy="914400"/>
          </a:xfrm>
          <a:prstGeom prst="rect">
            <a:avLst/>
          </a:prstGeom>
        </p:spPr>
      </p:pic>
      <p:pic>
        <p:nvPicPr>
          <p:cNvPr id="3" name="Imagem 2" descr="Diagrama&#10;&#10;Descrição gerada automaticamente">
            <a:extLst>
              <a:ext uri="{FF2B5EF4-FFF2-40B4-BE49-F238E27FC236}">
                <a16:creationId xmlns:a16="http://schemas.microsoft.com/office/drawing/2014/main" id="{DF3AD6A9-C63D-4E33-BD28-19B975D0CB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7688" y="290910"/>
            <a:ext cx="5379136" cy="537913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Imagem 5" descr="Homem tirando foto de si mesmo em frente ao computador&#10;&#10;Descrição gerada automaticamente">
            <a:extLst>
              <a:ext uri="{FF2B5EF4-FFF2-40B4-BE49-F238E27FC236}">
                <a16:creationId xmlns:a16="http://schemas.microsoft.com/office/drawing/2014/main" id="{BC6470E6-325C-48E1-AA9C-70E4D35156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570" y="4563579"/>
            <a:ext cx="3560406" cy="200351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978803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F3AF35CD-DA30-4E34-B0F3-32C27766DA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36310" y="0"/>
            <a:ext cx="435568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ítulo 8">
            <a:extLst>
              <a:ext uri="{FF2B5EF4-FFF2-40B4-BE49-F238E27FC236}">
                <a16:creationId xmlns:a16="http://schemas.microsoft.com/office/drawing/2014/main" id="{EEE906F6-70AB-49BF-8B6A-6E8DC5C974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27157" y="1391251"/>
            <a:ext cx="3274568" cy="599889"/>
          </a:xfr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200" dirty="0" err="1"/>
              <a:t>Versículo-chave</a:t>
            </a:r>
            <a:endParaRPr lang="en-US" sz="3200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CFC42DC-2C46-47C4-BC61-530557385D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54B91A37-AA1F-4966-8ACF-93023547DA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17B17AC5-0931-432F-9A4A-DDCFAA010A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1" name="Espaço Reservado para Conteúdo 9">
            <a:extLst>
              <a:ext uri="{FF2B5EF4-FFF2-40B4-BE49-F238E27FC236}">
                <a16:creationId xmlns:a16="http://schemas.microsoft.com/office/drawing/2014/main" id="{C161B349-AE1A-4B4F-A371-28859368743F}"/>
              </a:ext>
            </a:extLst>
          </p:cNvPr>
          <p:cNvSpPr txBox="1">
            <a:spLocks/>
          </p:cNvSpPr>
          <p:nvPr/>
        </p:nvSpPr>
        <p:spPr>
          <a:xfrm>
            <a:off x="7836310" y="4722472"/>
            <a:ext cx="4022615" cy="1475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2400" b="0" strike="noStrike" spc="-1" dirty="0">
                <a:solidFill>
                  <a:srgbClr val="000000"/>
                </a:solidFill>
                <a:latin typeface="Century Gothic"/>
                <a:ea typeface="Noto Sans CJK SC"/>
              </a:rPr>
              <a:t>Saber que a Bíblia tem orientações práticas para uma vida segundo os padrões de Deus.</a:t>
            </a:r>
          </a:p>
        </p:txBody>
      </p:sp>
      <p:sp>
        <p:nvSpPr>
          <p:cNvPr id="12" name="Título 8">
            <a:extLst>
              <a:ext uri="{FF2B5EF4-FFF2-40B4-BE49-F238E27FC236}">
                <a16:creationId xmlns:a16="http://schemas.microsoft.com/office/drawing/2014/main" id="{0C679C14-41E0-4D01-9BAB-0A9A1D36FEA7}"/>
              </a:ext>
            </a:extLst>
          </p:cNvPr>
          <p:cNvSpPr txBox="1">
            <a:spLocks/>
          </p:cNvSpPr>
          <p:nvPr/>
        </p:nvSpPr>
        <p:spPr>
          <a:xfrm>
            <a:off x="8127157" y="3462368"/>
            <a:ext cx="3274568" cy="599889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kern="1200" cap="all" baseline="0">
                <a:blipFill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err="1"/>
              <a:t>Objetivo</a:t>
            </a:r>
            <a:r>
              <a:rPr lang="en-US" sz="3200" dirty="0"/>
              <a:t>: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00D5E88-5958-46FF-AF65-0CC32DF566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615" y="214311"/>
            <a:ext cx="5143500" cy="6429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eta: para a Esquerda 3">
            <a:extLst>
              <a:ext uri="{FF2B5EF4-FFF2-40B4-BE49-F238E27FC236}">
                <a16:creationId xmlns:a16="http://schemas.microsoft.com/office/drawing/2014/main" id="{2CC5A767-B531-4CC3-8501-E299ED61850F}"/>
              </a:ext>
            </a:extLst>
          </p:cNvPr>
          <p:cNvSpPr/>
          <p:nvPr/>
        </p:nvSpPr>
        <p:spPr>
          <a:xfrm>
            <a:off x="5978173" y="1187696"/>
            <a:ext cx="2096774" cy="1006998"/>
          </a:xfrm>
          <a:prstGeom prst="leftArrow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4146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E009DD9B-5EE2-4C0D-8B2B-351C8C102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720DB99-7745-4E75-9D96-AAB6D55C53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464119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68803C4-E159-4360-B7BB-74205C8F78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601952"/>
            <a:ext cx="10222992" cy="1385874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04B0465-3B07-49BF-BEA7-D814762462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4504" y="2038655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</p:spPr>
        <p:txBody>
          <a:bodyPr>
            <a:normAutofit/>
          </a:bodyPr>
          <a:lstStyle/>
          <a:p>
            <a:r>
              <a:rPr lang="pt-BR" dirty="0"/>
              <a:t>Atividade em Grupo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496216" y="2320412"/>
            <a:ext cx="4876315" cy="4366469"/>
          </a:xfrm>
        </p:spPr>
        <p:txBody>
          <a:bodyPr anchor="ctr">
            <a:normAutofit/>
          </a:bodyPr>
          <a:lstStyle/>
          <a:p>
            <a:pPr algn="just">
              <a:spcBef>
                <a:spcPts val="1417"/>
              </a:spcBef>
            </a:pPr>
            <a:r>
              <a:rPr lang="pt-BR" sz="2000" b="0" strike="noStrike" spc="-1" dirty="0">
                <a:solidFill>
                  <a:srgbClr val="404040"/>
                </a:solidFill>
                <a:latin typeface="Century Gothic"/>
              </a:rPr>
              <a:t>Escreva, em tiras de papel, alguns versículos que tratam dos temas abordados na lição (sabedoria, orgulho, soberba, guardar o coração, entre outros). Distribua-os para a classe. Peça ao aluno que leia o versículo recebido em silêncio e reflita sobre ele. Depois, peça a eles que compartilhem, um de cada vez, o versículo e suas conclusões com a turma. Por fim, pergunte como cada um dos versos lidos pode ser aplicado à vida diária.</a:t>
            </a:r>
          </a:p>
          <a:p>
            <a:pPr algn="just"/>
            <a:endParaRPr lang="pt-BR" dirty="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49B7FFA5-14CB-4A4F-9BCC-CA3AA5D9D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01725" y="6229681"/>
            <a:ext cx="457200" cy="457200"/>
          </a:xfrm>
          <a:prstGeom prst="ellipse">
            <a:avLst/>
          </a:prstGeom>
          <a:blipFill dpi="0" rotWithShape="1">
            <a:blip r:embed="rId4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50800" ty="0" sx="85000" sy="85000" flip="none" algn="tl"/>
          </a:blipFill>
          <a:ln w="25400" cap="flat" cmpd="sng" algn="ctr">
            <a:noFill/>
            <a:prstDash val="solid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 Extra Bold" pitchFamily="18" charset="0"/>
              <a:ea typeface="+mn-ea"/>
              <a:cs typeface="+mn-cs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04E48745-7512-4EC2-9E20-9092D1215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30918" y="6258874"/>
            <a:ext cx="398813" cy="398815"/>
          </a:xfrm>
          <a:prstGeom prst="ellipse">
            <a:avLst/>
          </a:prstGeom>
          <a:noFill/>
          <a:ln w="1270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9C20E07E-2616-4F4C-A9E9-FDDC59A707A9}"/>
              </a:ext>
            </a:extLst>
          </p:cNvPr>
          <p:cNvSpPr txBox="1"/>
          <p:nvPr/>
        </p:nvSpPr>
        <p:spPr>
          <a:xfrm>
            <a:off x="984504" y="5895335"/>
            <a:ext cx="501613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900" dirty="0"/>
              <a:t>Hall da Fama</a:t>
            </a:r>
          </a:p>
        </p:txBody>
      </p:sp>
      <p:pic>
        <p:nvPicPr>
          <p:cNvPr id="2050" name="Picture 2" descr="Tiras de papel quadriculado rasgado | Vetor Premium">
            <a:extLst>
              <a:ext uri="{FF2B5EF4-FFF2-40B4-BE49-F238E27FC236}">
                <a16:creationId xmlns:a16="http://schemas.microsoft.com/office/drawing/2014/main" id="{624DD6AB-D85F-4FA3-91D1-1DE20703F4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870" y="2708136"/>
            <a:ext cx="5472346" cy="34180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Tesoura com cabo de plástico vermelho cortando folha de papel branco |  Vetor Premium">
            <a:extLst>
              <a:ext uri="{FF2B5EF4-FFF2-40B4-BE49-F238E27FC236}">
                <a16:creationId xmlns:a16="http://schemas.microsoft.com/office/drawing/2014/main" id="{0008AD25-CEE3-46CB-8903-7A36E0B585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E2E3E7"/>
              </a:clrFrom>
              <a:clrTo>
                <a:srgbClr val="E2E3E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80837">
            <a:off x="3438511" y="3540842"/>
            <a:ext cx="2981325" cy="2981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Victor Siqueira: Humildade X Orgulho">
            <a:extLst>
              <a:ext uri="{FF2B5EF4-FFF2-40B4-BE49-F238E27FC236}">
                <a16:creationId xmlns:a16="http://schemas.microsoft.com/office/drawing/2014/main" id="{E3DC9E00-C2DE-4089-9F72-5B40B33105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870" y="4764227"/>
            <a:ext cx="320992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77181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2" name="Group 191">
            <a:extLst>
              <a:ext uri="{FF2B5EF4-FFF2-40B4-BE49-F238E27FC236}">
                <a16:creationId xmlns:a16="http://schemas.microsoft.com/office/drawing/2014/main" id="{16DBFAD4-B5FC-442B-A283-381B01B195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93" name="Oval 192">
              <a:extLst>
                <a:ext uri="{FF2B5EF4-FFF2-40B4-BE49-F238E27FC236}">
                  <a16:creationId xmlns:a16="http://schemas.microsoft.com/office/drawing/2014/main" id="{9B649DC7-8769-4383-A6F2-8F366BA7A1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94" name="Oval 193">
              <a:extLst>
                <a:ext uri="{FF2B5EF4-FFF2-40B4-BE49-F238E27FC236}">
                  <a16:creationId xmlns:a16="http://schemas.microsoft.com/office/drawing/2014/main" id="{0C67FD53-2686-4E0E-BA49-976F78F9AA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195" name="Rectangle 194">
            <a:extLst>
              <a:ext uri="{FF2B5EF4-FFF2-40B4-BE49-F238E27FC236}">
                <a16:creationId xmlns:a16="http://schemas.microsoft.com/office/drawing/2014/main" id="{89C8D586-1ECD-4981-BED2-97336112C0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999"/>
          </a:xfrm>
          <a:prstGeom prst="rect">
            <a:avLst/>
          </a:prstGeom>
          <a:blipFill dpi="0" rotWithShape="1">
            <a:blip r:embed="rId4">
              <a:alphaModFix amt="60000"/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TextShape 1"/>
          <p:cNvSpPr txBox="1"/>
          <p:nvPr/>
        </p:nvSpPr>
        <p:spPr>
          <a:xfrm>
            <a:off x="6400800" y="484632"/>
            <a:ext cx="5299586" cy="160934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b="0" strike="noStrike" cap="all" spc="-1">
                <a:blipFill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rPr>
              <a:t>Introdução</a:t>
            </a:r>
          </a:p>
        </p:txBody>
      </p:sp>
      <p:pic>
        <p:nvPicPr>
          <p:cNvPr id="3074" name="Picture 2" descr="História do Rei Salomão → Veja &amp;quot;Quem foi Salomão na Bíblia&amp;quot;">
            <a:extLst>
              <a:ext uri="{FF2B5EF4-FFF2-40B4-BE49-F238E27FC236}">
                <a16:creationId xmlns:a16="http://schemas.microsoft.com/office/drawing/2014/main" id="{1CAEB8D7-84DD-4B54-8477-A7431228F8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53" r="18203"/>
          <a:stretch/>
        </p:blipFill>
        <p:spPr bwMode="auto">
          <a:xfrm>
            <a:off x="1" y="10"/>
            <a:ext cx="6066502" cy="6857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" name="TextShape 2"/>
          <p:cNvSpPr txBox="1"/>
          <p:nvPr/>
        </p:nvSpPr>
        <p:spPr>
          <a:xfrm>
            <a:off x="6400799" y="2121407"/>
            <a:ext cx="5299585" cy="453628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indent="-182880">
              <a:lnSpc>
                <a:spcPct val="90000"/>
              </a:lnSpc>
              <a:spcBef>
                <a:spcPts val="1417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sz="2400" b="0" strike="noStrike" spc="-1" dirty="0"/>
              <a:t>O rei </a:t>
            </a:r>
            <a:r>
              <a:rPr lang="en-US" sz="2400" b="0" strike="noStrike" spc="-1" dirty="0" err="1"/>
              <a:t>Salomão</a:t>
            </a:r>
            <a:r>
              <a:rPr lang="en-US" sz="2400" b="0" strike="noStrike" spc="-1" dirty="0"/>
              <a:t> </a:t>
            </a:r>
            <a:r>
              <a:rPr lang="en-US" sz="2400" b="0" strike="noStrike" spc="-1" dirty="0" err="1"/>
              <a:t>foi</a:t>
            </a:r>
            <a:r>
              <a:rPr lang="en-US" sz="2400" b="0" strike="noStrike" spc="-1" dirty="0"/>
              <a:t> um dos </a:t>
            </a:r>
            <a:r>
              <a:rPr lang="en-US" sz="2400" b="0" strike="noStrike" spc="-1" dirty="0" err="1"/>
              <a:t>homens</a:t>
            </a:r>
            <a:r>
              <a:rPr lang="en-US" sz="2400" b="0" strike="noStrike" spc="-1" dirty="0"/>
              <a:t> </a:t>
            </a:r>
            <a:r>
              <a:rPr lang="en-US" sz="2400" b="0" strike="noStrike" spc="-1" dirty="0" err="1"/>
              <a:t>mais</a:t>
            </a:r>
            <a:r>
              <a:rPr lang="en-US" sz="2400" b="0" strike="noStrike" spc="-1" dirty="0"/>
              <a:t> </a:t>
            </a:r>
            <a:r>
              <a:rPr lang="en-US" sz="2400" b="0" strike="noStrike" spc="-1" dirty="0" err="1"/>
              <a:t>sábios</a:t>
            </a:r>
            <a:r>
              <a:rPr lang="en-US" sz="2400" b="0" strike="noStrike" spc="-1" dirty="0"/>
              <a:t> qu</a:t>
            </a:r>
            <a:r>
              <a:rPr lang="en-US" sz="2400" spc="-1" dirty="0"/>
              <a:t>e </a:t>
            </a:r>
            <a:r>
              <a:rPr lang="en-US" sz="2400" spc="-1" dirty="0" err="1"/>
              <a:t>já</a:t>
            </a:r>
            <a:r>
              <a:rPr lang="en-US" sz="2400" spc="-1" dirty="0"/>
              <a:t> </a:t>
            </a:r>
            <a:r>
              <a:rPr lang="en-US" sz="2400" spc="-1" dirty="0" err="1"/>
              <a:t>viveu</a:t>
            </a:r>
            <a:r>
              <a:rPr lang="en-US" sz="2400" spc="-1" dirty="0"/>
              <a:t> </a:t>
            </a:r>
            <a:r>
              <a:rPr lang="en-US" sz="2400" spc="-1" dirty="0" err="1"/>
              <a:t>sobre</a:t>
            </a:r>
            <a:r>
              <a:rPr lang="en-US" sz="2400" spc="-1" dirty="0"/>
              <a:t> a terra. Deus </a:t>
            </a:r>
            <a:r>
              <a:rPr lang="en-US" sz="2400" spc="-1" dirty="0" err="1"/>
              <a:t>apareceu</a:t>
            </a:r>
            <a:r>
              <a:rPr lang="en-US" sz="2400" spc="-1" dirty="0"/>
              <a:t> me </a:t>
            </a:r>
            <a:r>
              <a:rPr lang="en-US" sz="2400" spc="-1" dirty="0" err="1"/>
              <a:t>sonho</a:t>
            </a:r>
            <a:r>
              <a:rPr lang="en-US" sz="2400" spc="-1" dirty="0"/>
              <a:t> para </a:t>
            </a:r>
            <a:r>
              <a:rPr lang="en-US" sz="2400" spc="-1" dirty="0" err="1"/>
              <a:t>Salomão</a:t>
            </a:r>
            <a:r>
              <a:rPr lang="en-US" sz="2400" spc="-1" dirty="0"/>
              <a:t> e </a:t>
            </a:r>
            <a:r>
              <a:rPr lang="en-US" sz="2400" spc="-1" dirty="0" err="1"/>
              <a:t>permitiu</a:t>
            </a:r>
            <a:r>
              <a:rPr lang="en-US" sz="2400" spc="-1" dirty="0"/>
              <a:t> que </a:t>
            </a:r>
            <a:r>
              <a:rPr lang="en-US" sz="2400" spc="-1" dirty="0" err="1"/>
              <a:t>ele</a:t>
            </a:r>
            <a:r>
              <a:rPr lang="en-US" sz="2400" spc="-1" dirty="0"/>
              <a:t> </a:t>
            </a:r>
            <a:r>
              <a:rPr lang="en-US" sz="2400" spc="-1" dirty="0" err="1"/>
              <a:t>lhe</a:t>
            </a:r>
            <a:r>
              <a:rPr lang="en-US" sz="2400" spc="-1" dirty="0"/>
              <a:t> </a:t>
            </a:r>
            <a:r>
              <a:rPr lang="en-US" sz="2400" spc="-1" dirty="0" err="1"/>
              <a:t>fizesse</a:t>
            </a:r>
            <a:r>
              <a:rPr lang="en-US" sz="2400" spc="-1" dirty="0"/>
              <a:t> um </a:t>
            </a:r>
            <a:r>
              <a:rPr lang="en-US" sz="2400" spc="-1" dirty="0" err="1"/>
              <a:t>pedido</a:t>
            </a:r>
            <a:r>
              <a:rPr lang="en-US" sz="2400" spc="-1" dirty="0"/>
              <a:t>. O rei </a:t>
            </a:r>
            <a:r>
              <a:rPr lang="en-US" sz="2400" spc="-1" dirty="0" err="1"/>
              <a:t>Salomão</a:t>
            </a:r>
            <a:r>
              <a:rPr lang="en-US" sz="2400" spc="-1" dirty="0"/>
              <a:t> </a:t>
            </a:r>
            <a:r>
              <a:rPr lang="en-US" sz="2400" spc="-1" dirty="0" err="1"/>
              <a:t>pediu</a:t>
            </a:r>
            <a:r>
              <a:rPr lang="en-US" sz="2400" spc="-1" dirty="0"/>
              <a:t> </a:t>
            </a:r>
            <a:r>
              <a:rPr lang="en-US" sz="2400" spc="-1" dirty="0" err="1"/>
              <a:t>sabedoria</a:t>
            </a:r>
            <a:r>
              <a:rPr lang="en-US" sz="2400" spc="-1" dirty="0"/>
              <a:t> e o Senhor o </a:t>
            </a:r>
            <a:r>
              <a:rPr lang="en-US" sz="2400" spc="-1" dirty="0" err="1"/>
              <a:t>atendeu</a:t>
            </a:r>
            <a:r>
              <a:rPr lang="en-US" sz="2400" spc="-1" dirty="0"/>
              <a:t> (1Rs 3.12). </a:t>
            </a:r>
          </a:p>
          <a:p>
            <a:pPr indent="-182880">
              <a:lnSpc>
                <a:spcPct val="90000"/>
              </a:lnSpc>
              <a:spcBef>
                <a:spcPts val="1417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sz="2400" spc="-1" dirty="0" err="1"/>
              <a:t>Salomão</a:t>
            </a:r>
            <a:r>
              <a:rPr lang="en-US" sz="2400" spc="-1" dirty="0"/>
              <a:t> </a:t>
            </a:r>
            <a:r>
              <a:rPr lang="en-US" sz="2400" spc="-1" dirty="0" err="1"/>
              <a:t>escreveu</a:t>
            </a:r>
            <a:r>
              <a:rPr lang="en-US" sz="2400" spc="-1" dirty="0"/>
              <a:t> </a:t>
            </a:r>
            <a:r>
              <a:rPr lang="en-US" sz="2400" spc="-1" dirty="0" err="1"/>
              <a:t>inúmeros</a:t>
            </a:r>
            <a:r>
              <a:rPr lang="en-US" sz="2400" spc="-1" dirty="0"/>
              <a:t> </a:t>
            </a:r>
            <a:r>
              <a:rPr lang="en-US" sz="2400" spc="-1" dirty="0" err="1"/>
              <a:t>conselhos</a:t>
            </a:r>
            <a:r>
              <a:rPr lang="en-US" sz="2400" spc="-1" dirty="0"/>
              <a:t> </a:t>
            </a:r>
            <a:r>
              <a:rPr lang="en-US" sz="2400" spc="-1" dirty="0" err="1"/>
              <a:t>práticos</a:t>
            </a:r>
            <a:r>
              <a:rPr lang="en-US" sz="2400" spc="-1" dirty="0"/>
              <a:t> para a </a:t>
            </a:r>
            <a:r>
              <a:rPr lang="en-US" sz="2400" spc="-1" dirty="0" err="1"/>
              <a:t>conduta</a:t>
            </a:r>
            <a:r>
              <a:rPr lang="en-US" sz="2400" spc="-1" dirty="0"/>
              <a:t> moral, </a:t>
            </a:r>
            <a:r>
              <a:rPr lang="en-US" sz="2400" spc="-1" dirty="0" err="1"/>
              <a:t>relacional</a:t>
            </a:r>
            <a:r>
              <a:rPr lang="en-US" sz="2400" spc="-1" dirty="0"/>
              <a:t> e </a:t>
            </a:r>
            <a:r>
              <a:rPr lang="en-US" sz="2400" spc="-1" dirty="0" err="1"/>
              <a:t>espiritual</a:t>
            </a:r>
            <a:r>
              <a:rPr lang="en-US" sz="2400" spc="-1" dirty="0"/>
              <a:t> do </a:t>
            </a:r>
            <a:r>
              <a:rPr lang="en-US" sz="2400" spc="-1" dirty="0" err="1"/>
              <a:t>cristão</a:t>
            </a:r>
            <a:r>
              <a:rPr lang="en-US" sz="2400" spc="-1" dirty="0"/>
              <a:t>; </a:t>
            </a:r>
            <a:r>
              <a:rPr lang="en-US" sz="2400" spc="-1" dirty="0" err="1"/>
              <a:t>todos</a:t>
            </a:r>
            <a:r>
              <a:rPr lang="en-US" sz="2400" spc="-1" dirty="0"/>
              <a:t> </a:t>
            </a:r>
            <a:r>
              <a:rPr lang="en-US" sz="2400" spc="-1" dirty="0" err="1"/>
              <a:t>tendo</a:t>
            </a:r>
            <a:r>
              <a:rPr lang="en-US" sz="2400" spc="-1" dirty="0"/>
              <a:t> </a:t>
            </a:r>
            <a:r>
              <a:rPr lang="en-US" sz="2400" spc="-1" dirty="0" err="1"/>
              <a:t>como</a:t>
            </a:r>
            <a:r>
              <a:rPr lang="en-US" sz="2400" spc="-1" dirty="0"/>
              <a:t> </a:t>
            </a:r>
            <a:r>
              <a:rPr lang="en-US" sz="2400" spc="-1" dirty="0" err="1"/>
              <a:t>fundamento</a:t>
            </a:r>
            <a:r>
              <a:rPr lang="en-US" sz="2400" spc="-1" dirty="0"/>
              <a:t> o </a:t>
            </a:r>
            <a:r>
              <a:rPr lang="en-US" sz="2400" spc="-1" dirty="0" err="1"/>
              <a:t>temor</a:t>
            </a:r>
            <a:r>
              <a:rPr lang="en-US" sz="2400" spc="-1" dirty="0"/>
              <a:t> a Deus, que é a </a:t>
            </a:r>
            <a:r>
              <a:rPr lang="en-US" sz="2400" spc="-1" dirty="0" err="1"/>
              <a:t>fonte</a:t>
            </a:r>
            <a:r>
              <a:rPr lang="en-US" sz="2400" spc="-1" dirty="0"/>
              <a:t> de </a:t>
            </a:r>
            <a:r>
              <a:rPr lang="en-US" sz="2400" spc="-1" dirty="0" err="1"/>
              <a:t>toda</a:t>
            </a:r>
            <a:r>
              <a:rPr lang="en-US" sz="2400" spc="-1" dirty="0"/>
              <a:t> a </a:t>
            </a:r>
            <a:r>
              <a:rPr lang="en-US" sz="2400" spc="-1" dirty="0" err="1"/>
              <a:t>sabedoria</a:t>
            </a:r>
            <a:r>
              <a:rPr lang="en-US" sz="2400" spc="-1" dirty="0"/>
              <a:t> </a:t>
            </a:r>
            <a:r>
              <a:rPr lang="en-US" sz="2400" spc="-1" dirty="0" err="1"/>
              <a:t>humana</a:t>
            </a:r>
            <a:r>
              <a:rPr lang="en-US" sz="2400" spc="-1" dirty="0"/>
              <a:t>.</a:t>
            </a:r>
            <a:endParaRPr lang="en-US" sz="2400" b="0" strike="noStrike" spc="-1" dirty="0"/>
          </a:p>
        </p:txBody>
      </p:sp>
      <p:grpSp>
        <p:nvGrpSpPr>
          <p:cNvPr id="196" name="Group 195">
            <a:extLst>
              <a:ext uri="{FF2B5EF4-FFF2-40B4-BE49-F238E27FC236}">
                <a16:creationId xmlns:a16="http://schemas.microsoft.com/office/drawing/2014/main" id="{AF001A23-2767-4A31-BD30-56112DE952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97" name="Oval 196">
              <a:extLst>
                <a:ext uri="{FF2B5EF4-FFF2-40B4-BE49-F238E27FC236}">
                  <a16:creationId xmlns:a16="http://schemas.microsoft.com/office/drawing/2014/main" id="{C6BD30CE-7C6B-4C5B-8206-2A912062D6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98" name="Oval 197">
              <a:extLst>
                <a:ext uri="{FF2B5EF4-FFF2-40B4-BE49-F238E27FC236}">
                  <a16:creationId xmlns:a16="http://schemas.microsoft.com/office/drawing/2014/main" id="{7FA45EC6-AD58-4CAF-846D-46D82B614D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>
            <a:extLst>
              <a:ext uri="{FF2B5EF4-FFF2-40B4-BE49-F238E27FC236}">
                <a16:creationId xmlns:a16="http://schemas.microsoft.com/office/drawing/2014/main" id="{16DBFAD4-B5FC-442B-A283-381B01B195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9B649DC7-8769-4383-A6F2-8F366BA7A1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0C67FD53-2686-4E0E-BA49-976F78F9AA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79" name="Rectangle 78">
            <a:extLst>
              <a:ext uri="{FF2B5EF4-FFF2-40B4-BE49-F238E27FC236}">
                <a16:creationId xmlns:a16="http://schemas.microsoft.com/office/drawing/2014/main" id="{3964958D-AF5D-4863-B5FB-83F6B8CB12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344" y="0"/>
            <a:ext cx="12188656" cy="6857999"/>
          </a:xfrm>
          <a:prstGeom prst="rect">
            <a:avLst/>
          </a:prstGeom>
          <a:blipFill dpi="0" rotWithShape="1">
            <a:blip r:embed="rId4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TextShape 1"/>
          <p:cNvSpPr txBox="1"/>
          <p:nvPr/>
        </p:nvSpPr>
        <p:spPr>
          <a:xfrm>
            <a:off x="4970109" y="484632"/>
            <a:ext cx="6730277" cy="160934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800" b="0" strike="noStrike" cap="all" spc="-1">
                <a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rPr>
              <a:t>1 . A </a:t>
            </a:r>
            <a:r>
              <a:rPr lang="en-US" sz="4800" cap="all" spc="-1">
                <a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rPr>
              <a:t>SABEDORIA CONDUZ A CAMINHOS RETOS</a:t>
            </a:r>
            <a:endParaRPr lang="en-US" sz="4800" b="0" strike="noStrike" cap="all" spc="-1">
              <a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tile tx="6350" ty="-127000" sx="65000" sy="64000" flip="none" algn="tl"/>
              </a:blipFill>
              <a:latin typeface="+mj-lt"/>
              <a:ea typeface="+mj-ea"/>
              <a:cs typeface="+mj-cs"/>
            </a:endParaRPr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id="{DB6D3913-4798-487E-8BC6-E930AE3FDBE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04"/>
          <a:stretch/>
        </p:blipFill>
        <p:spPr bwMode="auto">
          <a:xfrm>
            <a:off x="3344" y="10"/>
            <a:ext cx="4646726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" name="TextShape 2"/>
          <p:cNvSpPr txBox="1"/>
          <p:nvPr/>
        </p:nvSpPr>
        <p:spPr>
          <a:xfrm>
            <a:off x="4970109" y="2121408"/>
            <a:ext cx="6730276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182880">
              <a:lnSpc>
                <a:spcPct val="90000"/>
              </a:lnSpc>
              <a:spcBef>
                <a:spcPts val="1417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sz="1700" spc="-1"/>
              <a:t>É muito comum confundirmos sabedoria com inteligência ou formação acadêmica. Uma pessoa muito estudiosa não é, necessariamente, sábia. Ela pode tomar decisões erradas na vida, ainda que seja muito inteligente; até porque não estamos abordando aqui a sabedoria do mundo, mas a sabedoria do alto. </a:t>
            </a:r>
          </a:p>
          <a:p>
            <a:pPr indent="-182880">
              <a:lnSpc>
                <a:spcPct val="90000"/>
              </a:lnSpc>
              <a:spcBef>
                <a:spcPts val="1417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sz="1700" spc="-1"/>
              <a:t>A sabedoria divina é: “ Primeiramente pura, depois, pacífica, moderada, tratável, cheia de misericórdia e de bons frutos, sem parcialidade e sem hipocrisia”, Tg 3.17.</a:t>
            </a:r>
          </a:p>
          <a:p>
            <a:pPr indent="-182880">
              <a:lnSpc>
                <a:spcPct val="90000"/>
              </a:lnSpc>
              <a:spcBef>
                <a:spcPts val="1417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sz="1700" b="0" strike="noStrike" spc="-1"/>
              <a:t>Sendo assim, ela é a principal coisa que o cristão deve lutar para adquirir (Pv 4.7), a verdadeira sabedoria está fundamentada no temor ao Senhor.</a:t>
            </a:r>
          </a:p>
          <a:p>
            <a:pPr indent="-182880">
              <a:lnSpc>
                <a:spcPct val="90000"/>
              </a:lnSpc>
              <a:spcBef>
                <a:spcPts val="1417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sz="1700" spc="-1"/>
              <a:t>O sábio vive e pensa de acordo com a vontade de Deus, fazendo escolhas e tomando decisões pautadas nas escrituras.</a:t>
            </a:r>
            <a:endParaRPr lang="en-US" sz="1700" b="0" strike="noStrike" spc="-1"/>
          </a:p>
        </p:txBody>
      </p:sp>
      <p:grpSp>
        <p:nvGrpSpPr>
          <p:cNvPr id="81" name="Group 80">
            <a:extLst>
              <a:ext uri="{FF2B5EF4-FFF2-40B4-BE49-F238E27FC236}">
                <a16:creationId xmlns:a16="http://schemas.microsoft.com/office/drawing/2014/main" id="{11002ACD-3B0C-4885-8754-8A00E926FE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DF0313CD-4196-4456-A70D-5EE2B995BAD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80DE0B32-9EE8-4975-AD48-3855B0A82A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2" name="Group 191">
            <a:extLst>
              <a:ext uri="{FF2B5EF4-FFF2-40B4-BE49-F238E27FC236}">
                <a16:creationId xmlns:a16="http://schemas.microsoft.com/office/drawing/2014/main" id="{16DBFAD4-B5FC-442B-A283-381B01B195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93" name="Oval 192">
              <a:extLst>
                <a:ext uri="{FF2B5EF4-FFF2-40B4-BE49-F238E27FC236}">
                  <a16:creationId xmlns:a16="http://schemas.microsoft.com/office/drawing/2014/main" id="{9B649DC7-8769-4383-A6F2-8F366BA7A1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94" name="Oval 193">
              <a:extLst>
                <a:ext uri="{FF2B5EF4-FFF2-40B4-BE49-F238E27FC236}">
                  <a16:creationId xmlns:a16="http://schemas.microsoft.com/office/drawing/2014/main" id="{0C67FD53-2686-4E0E-BA49-976F78F9AA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195" name="Rectangle 194">
            <a:extLst>
              <a:ext uri="{FF2B5EF4-FFF2-40B4-BE49-F238E27FC236}">
                <a16:creationId xmlns:a16="http://schemas.microsoft.com/office/drawing/2014/main" id="{3964958D-AF5D-4863-B5FB-83F6B8CB12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344" y="0"/>
            <a:ext cx="12188656" cy="6857999"/>
          </a:xfrm>
          <a:prstGeom prst="rect">
            <a:avLst/>
          </a:prstGeom>
          <a:blipFill dpi="0" rotWithShape="1">
            <a:blip r:embed="rId4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TextShape 1"/>
          <p:cNvSpPr txBox="1"/>
          <p:nvPr/>
        </p:nvSpPr>
        <p:spPr>
          <a:xfrm>
            <a:off x="4970109" y="484632"/>
            <a:ext cx="6730277" cy="160934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800" b="0" strike="noStrike" cap="all" spc="-1">
                <a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rPr>
              <a:t>2. GUARDA O TEU CORAÇÃO</a:t>
            </a:r>
          </a:p>
        </p:txBody>
      </p:sp>
      <p:pic>
        <p:nvPicPr>
          <p:cNvPr id="5124" name="Picture 4" descr="Folha de Franca - Guarda o seu coração">
            <a:extLst>
              <a:ext uri="{FF2B5EF4-FFF2-40B4-BE49-F238E27FC236}">
                <a16:creationId xmlns:a16="http://schemas.microsoft.com/office/drawing/2014/main" id="{65CA49F8-E38D-44CC-9ACE-F8F2091CB4A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22" r="32354" b="-1"/>
          <a:stretch/>
        </p:blipFill>
        <p:spPr bwMode="auto">
          <a:xfrm>
            <a:off x="3344" y="10"/>
            <a:ext cx="4646726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" name="TextShape 2"/>
          <p:cNvSpPr txBox="1"/>
          <p:nvPr/>
        </p:nvSpPr>
        <p:spPr>
          <a:xfrm>
            <a:off x="4970109" y="2121408"/>
            <a:ext cx="6730276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182880">
              <a:lnSpc>
                <a:spcPct val="90000"/>
              </a:lnSpc>
              <a:spcBef>
                <a:spcPts val="1417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b="0" strike="noStrike" spc="-1"/>
              <a:t>Quando a Bíblia fala para guardarmos o  coração, na verdade está nos orientando a guardarmos a nosso ser; a nossa alma. “Sobre tudo o que se deve guardar, guarda o teu coração, porque dele procedem as saídas da vida”, Pv 4.23.</a:t>
            </a:r>
          </a:p>
          <a:p>
            <a:pPr indent="-182880">
              <a:lnSpc>
                <a:spcPct val="90000"/>
              </a:lnSpc>
              <a:spcBef>
                <a:spcPts val="1417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spc="-1"/>
              <a:t>Quando mandou que Samuel ungisse um novo rei de Israel, em lugar de Saul, o Senhor disse ao profeta não se impressionar com a aparência de ninguém, mas com o coração (1Sm 16.7)</a:t>
            </a:r>
          </a:p>
          <a:p>
            <a:pPr indent="-182880">
              <a:lnSpc>
                <a:spcPct val="90000"/>
              </a:lnSpc>
              <a:spcBef>
                <a:spcPts val="1417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b="0" strike="noStrike" spc="-1"/>
              <a:t>Por fim, devemos esconder as Escrituras no coração, para não pecar contra o Pai (Sl 119.11)</a:t>
            </a:r>
          </a:p>
          <a:p>
            <a:pPr indent="-182880">
              <a:lnSpc>
                <a:spcPct val="90000"/>
              </a:lnSpc>
              <a:spcBef>
                <a:spcPts val="1417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spc="-1"/>
              <a:t>Além disso o coração é a porta onde Jesus bate quando quer entrar em nossa vida (Ap 3.20)</a:t>
            </a:r>
            <a:endParaRPr lang="en-US" b="0" strike="noStrike" spc="-1"/>
          </a:p>
        </p:txBody>
      </p:sp>
      <p:grpSp>
        <p:nvGrpSpPr>
          <p:cNvPr id="196" name="Group 195">
            <a:extLst>
              <a:ext uri="{FF2B5EF4-FFF2-40B4-BE49-F238E27FC236}">
                <a16:creationId xmlns:a16="http://schemas.microsoft.com/office/drawing/2014/main" id="{11002ACD-3B0C-4885-8754-8A00E926FE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97" name="Oval 196">
              <a:extLst>
                <a:ext uri="{FF2B5EF4-FFF2-40B4-BE49-F238E27FC236}">
                  <a16:creationId xmlns:a16="http://schemas.microsoft.com/office/drawing/2014/main" id="{DF0313CD-4196-4456-A70D-5EE2B995BAD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98" name="Oval 197">
              <a:extLst>
                <a:ext uri="{FF2B5EF4-FFF2-40B4-BE49-F238E27FC236}">
                  <a16:creationId xmlns:a16="http://schemas.microsoft.com/office/drawing/2014/main" id="{80DE0B32-9EE8-4975-AD48-3855B0A82A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2" name="Group 191">
            <a:extLst>
              <a:ext uri="{FF2B5EF4-FFF2-40B4-BE49-F238E27FC236}">
                <a16:creationId xmlns:a16="http://schemas.microsoft.com/office/drawing/2014/main" id="{16DBFAD4-B5FC-442B-A283-381B01B195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93" name="Oval 192">
              <a:extLst>
                <a:ext uri="{FF2B5EF4-FFF2-40B4-BE49-F238E27FC236}">
                  <a16:creationId xmlns:a16="http://schemas.microsoft.com/office/drawing/2014/main" id="{9B649DC7-8769-4383-A6F2-8F366BA7A1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94" name="Oval 193">
              <a:extLst>
                <a:ext uri="{FF2B5EF4-FFF2-40B4-BE49-F238E27FC236}">
                  <a16:creationId xmlns:a16="http://schemas.microsoft.com/office/drawing/2014/main" id="{0C67FD53-2686-4E0E-BA49-976F78F9AA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195" name="Rectangle 194">
            <a:extLst>
              <a:ext uri="{FF2B5EF4-FFF2-40B4-BE49-F238E27FC236}">
                <a16:creationId xmlns:a16="http://schemas.microsoft.com/office/drawing/2014/main" id="{3964958D-AF5D-4863-B5FB-83F6B8CB12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344" y="0"/>
            <a:ext cx="12188656" cy="6857999"/>
          </a:xfrm>
          <a:prstGeom prst="rect">
            <a:avLst/>
          </a:prstGeom>
          <a:blipFill dpi="0" rotWithShape="1">
            <a:blip r:embed="rId4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TextShape 1"/>
          <p:cNvSpPr txBox="1"/>
          <p:nvPr/>
        </p:nvSpPr>
        <p:spPr>
          <a:xfrm>
            <a:off x="4970109" y="484632"/>
            <a:ext cx="6730277" cy="160934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800" b="0" strike="noStrike" cap="all" spc="-1">
                <a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rPr>
              <a:t>3. </a:t>
            </a:r>
            <a:r>
              <a:rPr lang="en-US" sz="4800" cap="all" spc="-1">
                <a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rPr>
              <a:t>CONSELHOS SÁBIOS</a:t>
            </a:r>
            <a:endParaRPr lang="en-US" sz="4800" b="0" strike="noStrike" cap="all" spc="-1">
              <a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tile tx="6350" ty="-127000" sx="65000" sy="64000" flip="none" algn="tl"/>
              </a:blipFill>
              <a:latin typeface="+mj-lt"/>
              <a:ea typeface="+mj-ea"/>
              <a:cs typeface="+mj-cs"/>
            </a:endParaRPr>
          </a:p>
        </p:txBody>
      </p:sp>
      <p:pic>
        <p:nvPicPr>
          <p:cNvPr id="6146" name="Picture 2" descr="Oração de Santo Afonso para pedir o dom da oração mental - A12.com">
            <a:extLst>
              <a:ext uri="{FF2B5EF4-FFF2-40B4-BE49-F238E27FC236}">
                <a16:creationId xmlns:a16="http://schemas.microsoft.com/office/drawing/2014/main" id="{7F879D06-3489-41D1-99A4-12394C3BEDD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5" r="47097" b="-1"/>
          <a:stretch/>
        </p:blipFill>
        <p:spPr bwMode="auto">
          <a:xfrm>
            <a:off x="3344" y="10"/>
            <a:ext cx="4646726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" name="TextShape 2"/>
          <p:cNvSpPr txBox="1"/>
          <p:nvPr/>
        </p:nvSpPr>
        <p:spPr>
          <a:xfrm>
            <a:off x="4970109" y="2121408"/>
            <a:ext cx="6730276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b="0" strike="noStrike" spc="-1"/>
              <a:t>As escrituras são ricas em ensinamentos, e o livro de provérbios é proveitoso para a vida cristão. Examiná-lo com cuidado, meditando em cada versículo, é um excelente exercício para quem busca a sabedoria divina.</a:t>
            </a:r>
          </a:p>
          <a:p>
            <a:pPr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endParaRPr lang="en-US" spc="-1"/>
          </a:p>
          <a:p>
            <a:pPr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b="0" strike="noStrike" spc="-1"/>
              <a:t>O livro de provérbios, portanto, é como um código de conduta do cristão, que tem ali as principais orientações acerca do viver piedoso, reto e íntegro, que Seus servos devem ter.</a:t>
            </a:r>
          </a:p>
          <a:p>
            <a:pPr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endParaRPr lang="en-US" spc="-1"/>
          </a:p>
          <a:p>
            <a:pPr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b="0" strike="noStrike" spc="-1"/>
              <a:t>Ao longo da leitura dos capítulos, é possível aprender, refletir e, o principal, aplicar suas reflexões em vários aspectos da vida diária, como: nos relacionamentos, no trabalho, na política e na saúde.</a:t>
            </a:r>
          </a:p>
          <a:p>
            <a:pPr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endParaRPr lang="en-US" b="0" strike="noStrike" spc="-1"/>
          </a:p>
          <a:p>
            <a:pPr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endParaRPr lang="en-US" b="0" strike="noStrike" spc="-1"/>
          </a:p>
        </p:txBody>
      </p:sp>
      <p:grpSp>
        <p:nvGrpSpPr>
          <p:cNvPr id="196" name="Group 195">
            <a:extLst>
              <a:ext uri="{FF2B5EF4-FFF2-40B4-BE49-F238E27FC236}">
                <a16:creationId xmlns:a16="http://schemas.microsoft.com/office/drawing/2014/main" id="{11002ACD-3B0C-4885-8754-8A00E926FE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97" name="Oval 196">
              <a:extLst>
                <a:ext uri="{FF2B5EF4-FFF2-40B4-BE49-F238E27FC236}">
                  <a16:creationId xmlns:a16="http://schemas.microsoft.com/office/drawing/2014/main" id="{DF0313CD-4196-4456-A70D-5EE2B995BAD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98" name="Oval 197">
              <a:extLst>
                <a:ext uri="{FF2B5EF4-FFF2-40B4-BE49-F238E27FC236}">
                  <a16:creationId xmlns:a16="http://schemas.microsoft.com/office/drawing/2014/main" id="{80DE0B32-9EE8-4975-AD48-3855B0A82A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2" name="Group 161">
            <a:extLst>
              <a:ext uri="{FF2B5EF4-FFF2-40B4-BE49-F238E27FC236}">
                <a16:creationId xmlns:a16="http://schemas.microsoft.com/office/drawing/2014/main" id="{16DBFAD4-B5FC-442B-A283-381B01B195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9B649DC7-8769-4383-A6F2-8F366BA7A1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2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64" name="Oval 163">
              <a:extLst>
                <a:ext uri="{FF2B5EF4-FFF2-40B4-BE49-F238E27FC236}">
                  <a16:creationId xmlns:a16="http://schemas.microsoft.com/office/drawing/2014/main" id="{0C67FD53-2686-4E0E-BA49-976F78F9AA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150" name="TextShape 1"/>
          <p:cNvSpPr txBox="1"/>
          <p:nvPr/>
        </p:nvSpPr>
        <p:spPr>
          <a:xfrm>
            <a:off x="456821" y="531525"/>
            <a:ext cx="3677264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 b="0" strike="noStrike" cap="all" spc="-1" dirty="0" err="1">
                <a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rPr>
              <a:t>Conclusão</a:t>
            </a:r>
            <a:r>
              <a:rPr lang="en-US" sz="3600" b="0" strike="noStrike" cap="all" spc="-1" dirty="0">
                <a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rPr>
              <a:t>	</a:t>
            </a:r>
          </a:p>
        </p:txBody>
      </p:sp>
      <p:pic>
        <p:nvPicPr>
          <p:cNvPr id="3" name="Imagem 2" descr="Interface gráfica do usuário, Aplicativo&#10;&#10;Descrição gerada automaticamente">
            <a:extLst>
              <a:ext uri="{FF2B5EF4-FFF2-40B4-BE49-F238E27FC236}">
                <a16:creationId xmlns:a16="http://schemas.microsoft.com/office/drawing/2014/main" id="{282A1EF6-0D92-4665-BE48-AE8A679A0C6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"/>
          <a:stretch/>
        </p:blipFill>
        <p:spPr>
          <a:xfrm>
            <a:off x="4645784" y="0"/>
            <a:ext cx="7546216" cy="6857990"/>
          </a:xfrm>
          <a:prstGeom prst="rect">
            <a:avLst/>
          </a:prstGeom>
        </p:spPr>
      </p:pic>
      <p:sp>
        <p:nvSpPr>
          <p:cNvPr id="151" name="TextShape 2"/>
          <p:cNvSpPr txBox="1"/>
          <p:nvPr/>
        </p:nvSpPr>
        <p:spPr>
          <a:xfrm>
            <a:off x="456821" y="2365702"/>
            <a:ext cx="3677263" cy="409257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</a:pPr>
            <a:r>
              <a:rPr lang="en-US" sz="3600" b="0" strike="noStrike" spc="-1" dirty="0"/>
              <a:t>Toda </a:t>
            </a:r>
            <a:r>
              <a:rPr lang="en-US" sz="3600" b="0" strike="noStrike" spc="-1" dirty="0" err="1"/>
              <a:t>instrução</a:t>
            </a:r>
            <a:r>
              <a:rPr lang="en-US" sz="3600" b="0" strike="noStrike" spc="-1" dirty="0"/>
              <a:t> de Deus é boa e </a:t>
            </a:r>
            <a:r>
              <a:rPr lang="en-US" sz="3600" b="0" strike="noStrike" spc="-1" dirty="0" err="1"/>
              <a:t>verdadeira</a:t>
            </a:r>
            <a:r>
              <a:rPr lang="en-US" sz="3600" b="0" strike="noStrike" spc="-1" dirty="0"/>
              <a:t>, </a:t>
            </a:r>
            <a:r>
              <a:rPr lang="en-US" sz="3600" b="0" strike="noStrike" spc="-1" dirty="0" err="1"/>
              <a:t>quem</a:t>
            </a:r>
            <a:r>
              <a:rPr lang="en-US" sz="3600" b="0" strike="noStrike" spc="-1" dirty="0"/>
              <a:t> </a:t>
            </a:r>
            <a:r>
              <a:rPr lang="en-US" sz="3600" b="0" strike="noStrike" spc="-1" dirty="0" err="1"/>
              <a:t>está</a:t>
            </a:r>
            <a:r>
              <a:rPr lang="en-US" sz="3600" b="0" strike="noStrike" spc="-1" dirty="0"/>
              <a:t> </a:t>
            </a:r>
            <a:r>
              <a:rPr lang="en-US" sz="3600" b="0" strike="noStrike" spc="-1" dirty="0" err="1"/>
              <a:t>disposto</a:t>
            </a:r>
            <a:r>
              <a:rPr lang="en-US" sz="3600" b="0" strike="noStrike" spc="-1" dirty="0"/>
              <a:t> a </a:t>
            </a:r>
            <a:r>
              <a:rPr lang="en-US" sz="3600" b="0" strike="noStrike" spc="-1" dirty="0" err="1"/>
              <a:t>segui</a:t>
            </a:r>
            <a:r>
              <a:rPr lang="en-US" sz="3600" b="0" strike="noStrike" spc="-1" dirty="0"/>
              <a:t>-la</a:t>
            </a:r>
            <a:r>
              <a:rPr lang="en-US" sz="3600" spc="-1" dirty="0"/>
              <a:t>, </a:t>
            </a:r>
            <a:r>
              <a:rPr lang="en-US" sz="3600" spc="-1" dirty="0" err="1"/>
              <a:t>certamente</a:t>
            </a:r>
            <a:r>
              <a:rPr lang="en-US" sz="3600" spc="-1" dirty="0"/>
              <a:t> </a:t>
            </a:r>
            <a:r>
              <a:rPr lang="en-US" sz="3600" spc="-1" dirty="0" err="1"/>
              <a:t>desfrutará</a:t>
            </a:r>
            <a:r>
              <a:rPr lang="en-US" sz="3600" spc="-1" dirty="0"/>
              <a:t> das </a:t>
            </a:r>
            <a:r>
              <a:rPr lang="en-US" sz="3600" spc="-1" dirty="0" err="1"/>
              <a:t>bênçãos</a:t>
            </a:r>
            <a:r>
              <a:rPr lang="en-US" sz="3600" spc="-1" dirty="0"/>
              <a:t> do Senhor </a:t>
            </a:r>
            <a:r>
              <a:rPr lang="en-US" sz="3600" spc="-1" dirty="0" err="1"/>
              <a:t>sobre</a:t>
            </a:r>
            <a:r>
              <a:rPr lang="en-US" sz="3600" spc="-1" dirty="0"/>
              <a:t> a </a:t>
            </a:r>
            <a:r>
              <a:rPr lang="en-US" sz="3600" spc="-1" dirty="0" err="1"/>
              <a:t>sua</a:t>
            </a:r>
            <a:r>
              <a:rPr lang="en-US" sz="3600" spc="-1" dirty="0"/>
              <a:t> </a:t>
            </a:r>
            <a:r>
              <a:rPr lang="en-US" sz="3600" spc="-1" dirty="0" err="1"/>
              <a:t>vida</a:t>
            </a:r>
            <a:r>
              <a:rPr lang="en-US" sz="3600" spc="-1" dirty="0"/>
              <a:t>.</a:t>
            </a:r>
            <a:endParaRPr lang="en-US" sz="3600" b="0" strike="noStrike" spc="-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ipo de Madeira">
  <a:themeElements>
    <a:clrScheme name="Tipo de Madeira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Tipo de Madeira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ipo de Madeira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TM03090434[[fn=Tipo de Madeira]]</Template>
  <TotalTime>1226</TotalTime>
  <Words>824</Words>
  <Application>Microsoft Office PowerPoint</Application>
  <PresentationFormat>Widescreen</PresentationFormat>
  <Paragraphs>43</Paragraphs>
  <Slides>11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20" baseType="lpstr">
      <vt:lpstr>Arial</vt:lpstr>
      <vt:lpstr>Calibri</vt:lpstr>
      <vt:lpstr>Century Gothic</vt:lpstr>
      <vt:lpstr>Nunito Sans</vt:lpstr>
      <vt:lpstr>Rockwell</vt:lpstr>
      <vt:lpstr>Rockwell Condensed</vt:lpstr>
      <vt:lpstr>Rockwell Extra Bold</vt:lpstr>
      <vt:lpstr>Wingdings</vt:lpstr>
      <vt:lpstr>Tipo de Madeira</vt:lpstr>
      <vt:lpstr>Lição 10 – Provérbios, conselhos sábios para a vida cristã  Base Bíblica Pv 2-4</vt:lpstr>
      <vt:lpstr>Apresentação do PowerPoint</vt:lpstr>
      <vt:lpstr>Versículo-chave</vt:lpstr>
      <vt:lpstr>Atividade em Grupo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Links Quentes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Débora</dc:creator>
  <cp:lastModifiedBy>Julio César Pereira</cp:lastModifiedBy>
  <cp:revision>131</cp:revision>
  <dcterms:created xsi:type="dcterms:W3CDTF">2021-01-30T11:35:09Z</dcterms:created>
  <dcterms:modified xsi:type="dcterms:W3CDTF">2021-09-03T11:47:32Z</dcterms:modified>
</cp:coreProperties>
</file>